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8" r:id="rId2"/>
    <p:sldId id="301" r:id="rId3"/>
    <p:sldId id="284" r:id="rId4"/>
    <p:sldId id="285" r:id="rId5"/>
    <p:sldId id="283" r:id="rId6"/>
    <p:sldId id="286" r:id="rId7"/>
    <p:sldId id="287" r:id="rId8"/>
    <p:sldId id="288" r:id="rId9"/>
    <p:sldId id="289" r:id="rId10"/>
    <p:sldId id="290" r:id="rId11"/>
    <p:sldId id="291" r:id="rId12"/>
    <p:sldId id="298" r:id="rId13"/>
    <p:sldId id="272" r:id="rId14"/>
    <p:sldId id="293" r:id="rId15"/>
    <p:sldId id="292" r:id="rId16"/>
    <p:sldId id="273" r:id="rId17"/>
    <p:sldId id="299" r:id="rId18"/>
    <p:sldId id="274" r:id="rId19"/>
    <p:sldId id="275" r:id="rId20"/>
    <p:sldId id="263" r:id="rId21"/>
    <p:sldId id="264" r:id="rId22"/>
    <p:sldId id="265" r:id="rId23"/>
    <p:sldId id="276" r:id="rId24"/>
    <p:sldId id="260" r:id="rId25"/>
    <p:sldId id="261" r:id="rId26"/>
    <p:sldId id="262" r:id="rId27"/>
    <p:sldId id="259" r:id="rId28"/>
    <p:sldId id="294" r:id="rId29"/>
    <p:sldId id="300" r:id="rId30"/>
    <p:sldId id="278" r:id="rId31"/>
    <p:sldId id="269" r:id="rId32"/>
    <p:sldId id="270" r:id="rId33"/>
    <p:sldId id="271" r:id="rId34"/>
    <p:sldId id="280" r:id="rId35"/>
    <p:sldId id="279" r:id="rId36"/>
    <p:sldId id="281" r:id="rId37"/>
    <p:sldId id="257" r:id="rId38"/>
    <p:sldId id="256" r:id="rId39"/>
    <p:sldId id="266" r:id="rId40"/>
    <p:sldId id="267" r:id="rId41"/>
    <p:sldId id="295" r:id="rId42"/>
    <p:sldId id="296" r:id="rId43"/>
    <p:sldId id="297" r:id="rId4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02" autoAdjust="0"/>
    <p:restoredTop sz="94659" autoAdjust="0"/>
  </p:normalViewPr>
  <p:slideViewPr>
    <p:cSldViewPr snapToGrid="0" snapToObjects="1">
      <p:cViewPr varScale="1">
        <p:scale>
          <a:sx n="113" d="100"/>
          <a:sy n="113" d="100"/>
        </p:scale>
        <p:origin x="-7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FA64-E097-6A44-BAF9-CBD7A67E8401}" type="datetimeFigureOut">
              <a:rPr lang="it-IT" smtClean="0"/>
              <a:pPr/>
              <a:t>22-09-2016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C373-7D70-B346-A69C-70C57F3AFE7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FA64-E097-6A44-BAF9-CBD7A67E8401}" type="datetimeFigureOut">
              <a:rPr lang="it-IT" smtClean="0"/>
              <a:pPr/>
              <a:t>22-09-2016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C373-7D70-B346-A69C-70C57F3AFE7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FA64-E097-6A44-BAF9-CBD7A67E8401}" type="datetimeFigureOut">
              <a:rPr lang="it-IT" smtClean="0"/>
              <a:pPr/>
              <a:t>22-09-2016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C373-7D70-B346-A69C-70C57F3AFE7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FA64-E097-6A44-BAF9-CBD7A67E8401}" type="datetimeFigureOut">
              <a:rPr lang="it-IT" smtClean="0"/>
              <a:pPr/>
              <a:t>22-09-2016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C373-7D70-B346-A69C-70C57F3AFE7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FA64-E097-6A44-BAF9-CBD7A67E8401}" type="datetimeFigureOut">
              <a:rPr lang="it-IT" smtClean="0"/>
              <a:pPr/>
              <a:t>22-09-2016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C373-7D70-B346-A69C-70C57F3AFE7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FA64-E097-6A44-BAF9-CBD7A67E8401}" type="datetimeFigureOut">
              <a:rPr lang="it-IT" smtClean="0"/>
              <a:pPr/>
              <a:t>22-09-2016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C373-7D70-B346-A69C-70C57F3AFE7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FA64-E097-6A44-BAF9-CBD7A67E8401}" type="datetimeFigureOut">
              <a:rPr lang="it-IT" smtClean="0"/>
              <a:pPr/>
              <a:t>22-09-2016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C373-7D70-B346-A69C-70C57F3AFE7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FA64-E097-6A44-BAF9-CBD7A67E8401}" type="datetimeFigureOut">
              <a:rPr lang="it-IT" smtClean="0"/>
              <a:pPr/>
              <a:t>22-09-2016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C373-7D70-B346-A69C-70C57F3AFE7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FA64-E097-6A44-BAF9-CBD7A67E8401}" type="datetimeFigureOut">
              <a:rPr lang="it-IT" smtClean="0"/>
              <a:pPr/>
              <a:t>22-09-2016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C373-7D70-B346-A69C-70C57F3AFE7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FA64-E097-6A44-BAF9-CBD7A67E8401}" type="datetimeFigureOut">
              <a:rPr lang="it-IT" smtClean="0"/>
              <a:pPr/>
              <a:t>22-09-2016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C373-7D70-B346-A69C-70C57F3AFE7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FA64-E097-6A44-BAF9-CBD7A67E8401}" type="datetimeFigureOut">
              <a:rPr lang="it-IT" smtClean="0"/>
              <a:pPr/>
              <a:t>22-09-2016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C373-7D70-B346-A69C-70C57F3AFE7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 shadeToTitle="1">
        <a:gradFill flip="none" rotWithShape="1">
          <a:gsLst>
            <a:gs pos="0">
              <a:srgbClr val="FFFF00"/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3FA64-E097-6A44-BAF9-CBD7A67E8401}" type="datetimeFigureOut">
              <a:rPr lang="it-IT" smtClean="0"/>
              <a:pPr/>
              <a:t>22-09-2016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BC373-7D70-B346-A69C-70C57F3AFE7A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smtClean="0"/>
              <a:t>DAI CHOPPER AI MICROCHIP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 </a:t>
            </a:r>
          </a:p>
          <a:p>
            <a:r>
              <a:rPr lang="it-IT" sz="3000" b="1" dirty="0" smtClean="0"/>
              <a:t>La cultura tra progettualità e simbolo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 PRIMA?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it-IT" dirty="0" smtClean="0"/>
              <a:t>	</a:t>
            </a:r>
          </a:p>
          <a:p>
            <a:pPr algn="just">
              <a:buNone/>
            </a:pPr>
            <a:endParaRPr lang="it-IT" b="1" dirty="0" smtClean="0"/>
          </a:p>
          <a:p>
            <a:pPr algn="just">
              <a:buNone/>
            </a:pPr>
            <a:r>
              <a:rPr lang="it-IT" b="1" dirty="0" smtClean="0"/>
              <a:t>150 milioni di anni fa </a:t>
            </a:r>
            <a:r>
              <a:rPr lang="it-IT" dirty="0" smtClean="0"/>
              <a:t>i grandi dominatori sulla scena terrestre erano i dinosauri, rettili di tutte le dimensioni.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 PRIMA?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	</a:t>
            </a:r>
            <a:r>
              <a:rPr lang="it-IT" b="1" dirty="0" smtClean="0"/>
              <a:t>13,7 miliardi di anni fa </a:t>
            </a:r>
            <a:r>
              <a:rPr lang="it-IT" dirty="0" smtClean="0"/>
              <a:t>c’è stata un’esplosione iniziale: il big-bang che ha portato alla formazione e all’espansione dell’universo da un nucleo piccolissimo di particelle ultraelementari ad altissima temperatura da cui si sono formati protoni e neutroni.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Se paragoniamo il tempo totale dal Big bang a oggi </a:t>
            </a:r>
            <a:r>
              <a:rPr lang="it-IT" b="1" dirty="0" err="1" smtClean="0"/>
              <a:t>…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5400" b="1" dirty="0" smtClean="0"/>
              <a:t>A che ora arriva l’uomo?</a:t>
            </a:r>
          </a:p>
          <a:p>
            <a:pPr algn="ctr">
              <a:buNone/>
            </a:pPr>
            <a:endParaRPr lang="it-IT" sz="5400" b="1" dirty="0" smtClean="0"/>
          </a:p>
          <a:p>
            <a:pPr algn="ctr">
              <a:buNone/>
            </a:pPr>
            <a:r>
              <a:rPr lang="it-IT" sz="5400" b="1" dirty="0" smtClean="0"/>
              <a:t>23:59</a:t>
            </a:r>
          </a:p>
          <a:p>
            <a:pPr algn="ctr">
              <a:buNone/>
            </a:pPr>
            <a:endParaRPr lang="it-IT" sz="5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40.000 anni fa </a:t>
            </a:r>
            <a:r>
              <a:rPr lang="it-IT" dirty="0" err="1" smtClean="0"/>
              <a:t>….</a:t>
            </a:r>
            <a:r>
              <a:rPr lang="it-IT" i="1" dirty="0" err="1" smtClean="0"/>
              <a:t>l</a:t>
            </a:r>
            <a:r>
              <a:rPr lang="it-IT" i="1" dirty="0" smtClean="0"/>
              <a:t>’Homo sapiens 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dirty="0" smtClean="0"/>
              <a:t>L’uomo si distingue da piante e animali perché, in esso, all’elemento biologico, comune a tutti i viventi, si accompagna un elemento comportamentale </a:t>
            </a:r>
            <a:r>
              <a:rPr lang="it-IT" b="1" dirty="0" smtClean="0"/>
              <a:t>diverso:</a:t>
            </a:r>
          </a:p>
          <a:p>
            <a:pPr algn="ctr">
              <a:buNone/>
            </a:pPr>
            <a:endParaRPr lang="it-IT" sz="3600" b="1" dirty="0" smtClean="0"/>
          </a:p>
          <a:p>
            <a:pPr algn="ctr">
              <a:buNone/>
            </a:pPr>
            <a:r>
              <a:rPr lang="it-IT" sz="4400" b="1" dirty="0" smtClean="0"/>
              <a:t>LA CULTURA </a:t>
            </a:r>
          </a:p>
          <a:p>
            <a:endParaRPr lang="it-IT" dirty="0" smtClean="0"/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L’UOMO CREA CULTURA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it-IT" dirty="0" smtClean="0"/>
              <a:t>	La cultura è peculiarità degli </a:t>
            </a:r>
            <a:r>
              <a:rPr lang="it-IT" b="1" dirty="0" smtClean="0"/>
              <a:t>uomini</a:t>
            </a:r>
            <a:r>
              <a:rPr lang="it-IT" dirty="0" smtClean="0"/>
              <a:t> che </a:t>
            </a:r>
            <a:r>
              <a:rPr lang="it-IT" b="1" dirty="0" smtClean="0"/>
              <a:t>dotati di intelligenza </a:t>
            </a:r>
            <a:r>
              <a:rPr lang="it-IT" dirty="0" smtClean="0"/>
              <a:t>riescono a </a:t>
            </a:r>
            <a:r>
              <a:rPr lang="it-IT" b="1" dirty="0" smtClean="0"/>
              <a:t>modificare l’ambiente </a:t>
            </a:r>
            <a:r>
              <a:rPr lang="it-IT" dirty="0" smtClean="0"/>
              <a:t>pienamente </a:t>
            </a:r>
            <a:r>
              <a:rPr lang="it-IT" b="1" dirty="0" smtClean="0"/>
              <a:t>consapevoli del loro operato</a:t>
            </a:r>
            <a:r>
              <a:rPr lang="it-IT" dirty="0" smtClean="0"/>
              <a:t>. L’uomo è capace di creare cultura perché </a:t>
            </a:r>
            <a:r>
              <a:rPr lang="it-IT" b="1" dirty="0" smtClean="0"/>
              <a:t>sa compiere azioni secondo un progetto </a:t>
            </a:r>
            <a:r>
              <a:rPr lang="it-IT" dirty="0" smtClean="0"/>
              <a:t>e </a:t>
            </a:r>
            <a:r>
              <a:rPr lang="it-IT" b="1" dirty="0" smtClean="0"/>
              <a:t>sa attribuire valori simbolici. </a:t>
            </a:r>
            <a:endParaRPr lang="it-IT" dirty="0" smtClean="0"/>
          </a:p>
          <a:p>
            <a:pPr algn="just">
              <a:buNone/>
            </a:pPr>
            <a:r>
              <a:rPr lang="it-IT" dirty="0" smtClean="0"/>
              <a:t>	La cultura è la </a:t>
            </a:r>
            <a:r>
              <a:rPr lang="it-IT" b="1" i="1" dirty="0" smtClean="0"/>
              <a:t>nicchia ecologica </a:t>
            </a:r>
            <a:r>
              <a:rPr lang="it-IT" dirty="0" smtClean="0"/>
              <a:t>dell’uomo.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LA CULTURA E’ CARATTERIZZATA DA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 marL="514350" indent="-514350">
              <a:buAutoNum type="arabicPeriod"/>
            </a:pPr>
            <a:r>
              <a:rPr lang="it-IT" sz="4000" b="1" dirty="0" smtClean="0"/>
              <a:t>PROGETTUALITA’</a:t>
            </a:r>
          </a:p>
          <a:p>
            <a:pPr marL="514350" indent="-514350">
              <a:buAutoNum type="arabicPeriod"/>
            </a:pPr>
            <a:endParaRPr lang="it-IT" dirty="0" smtClean="0"/>
          </a:p>
          <a:p>
            <a:pPr marL="514350" indent="-514350">
              <a:buAutoNum type="arabicPeriod"/>
            </a:pPr>
            <a:r>
              <a:rPr lang="it-IT" sz="4000" b="1" dirty="0" smtClean="0"/>
              <a:t>SIMBOLIZZAZIONE</a:t>
            </a:r>
            <a:endParaRPr lang="it-IT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PROGETTUALITA’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L’UOMO POSSIEDE </a:t>
            </a:r>
            <a:r>
              <a:rPr lang="it-IT" b="1" dirty="0" smtClean="0"/>
              <a:t>UN’INTELLIGENZA ASTRATTIVA</a:t>
            </a:r>
            <a:r>
              <a:rPr lang="it-IT" dirty="0" smtClean="0"/>
              <a:t> (vede le azioni nella mente senza che accadano realmente. Le sa astrarre dal contesto e le sa immaginare)</a:t>
            </a:r>
          </a:p>
          <a:p>
            <a:pPr algn="just">
              <a:buNone/>
            </a:pPr>
            <a:endParaRPr lang="it-IT" dirty="0" smtClean="0"/>
          </a:p>
          <a:p>
            <a:pPr algn="just"/>
            <a:r>
              <a:rPr lang="it-IT" dirty="0" smtClean="0"/>
              <a:t>L’UOMO CONOSCE IL </a:t>
            </a:r>
            <a:r>
              <a:rPr lang="it-IT" b="1" dirty="0" smtClean="0"/>
              <a:t>NESSO TRA MEZZO E FINE</a:t>
            </a:r>
            <a:r>
              <a:rPr lang="it-IT" dirty="0" smtClean="0"/>
              <a:t> E </a:t>
            </a:r>
            <a:r>
              <a:rPr lang="it-IT" b="1" dirty="0" smtClean="0"/>
              <a:t>REALIZZA INTENZIONALMENTE STRUMENTI</a:t>
            </a:r>
            <a:r>
              <a:rPr lang="it-IT" dirty="0" smtClean="0"/>
              <a:t> TRAMITE OSSERVAZIONE E CAPACITA’ ASTRATTIVA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Un esempio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6600" b="1" dirty="0" smtClean="0"/>
              <a:t>IL PROPULSORE</a:t>
            </a:r>
            <a:endParaRPr lang="it-IT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PROGETTUALITA’ IN ATTO (</a:t>
            </a:r>
            <a:r>
              <a:rPr lang="it-IT" b="1" dirty="0" err="1" smtClean="0"/>
              <a:t>1</a:t>
            </a:r>
            <a:r>
              <a:rPr lang="it-IT" b="1" dirty="0" smtClean="0"/>
              <a:t>):</a:t>
            </a:r>
            <a:br>
              <a:rPr lang="it-IT" b="1" dirty="0" smtClean="0"/>
            </a:br>
            <a:r>
              <a:rPr lang="it-IT" b="1" dirty="0" smtClean="0"/>
              <a:t>LA MODIFICAZIONE  DELL’AMBIENTE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b="1" dirty="0" smtClean="0"/>
              <a:t>DUE ESEMPI:</a:t>
            </a:r>
          </a:p>
          <a:p>
            <a:pPr>
              <a:buNone/>
            </a:pPr>
            <a:endParaRPr lang="it-IT" dirty="0" smtClean="0"/>
          </a:p>
          <a:p>
            <a:pPr marL="514350" indent="-514350">
              <a:buAutoNum type="arabicPeriod"/>
            </a:pPr>
            <a:r>
              <a:rPr lang="it-IT" dirty="0" smtClean="0"/>
              <a:t>INDUSTRIA LITICA</a:t>
            </a:r>
          </a:p>
          <a:p>
            <a:pPr marL="514350" indent="-514350">
              <a:buAutoNum type="arabicPeriod"/>
            </a:pPr>
            <a:endParaRPr lang="it-IT" dirty="0" smtClean="0"/>
          </a:p>
          <a:p>
            <a:pPr marL="514350" indent="-514350">
              <a:buAutoNum type="arabicPeriod"/>
            </a:pPr>
            <a:r>
              <a:rPr lang="it-IT" dirty="0" smtClean="0"/>
              <a:t>CONSERVAZIONE E RIPRODUZIONE DEL FUOCO</a:t>
            </a:r>
          </a:p>
          <a:p>
            <a:pPr marL="514350" indent="-514350">
              <a:buAutoNum type="arabicPeriod"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Industria litica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Chopper (2,5 milioni di anni fa)</a:t>
            </a:r>
          </a:p>
          <a:p>
            <a:r>
              <a:rPr lang="it-IT" dirty="0" smtClean="0"/>
              <a:t>Bifacciali</a:t>
            </a:r>
            <a:r>
              <a:rPr lang="it-IT" dirty="0" smtClean="0"/>
              <a:t> o amigdale (</a:t>
            </a:r>
            <a:r>
              <a:rPr lang="it-IT" i="1" dirty="0" smtClean="0"/>
              <a:t>mandorla</a:t>
            </a:r>
            <a:r>
              <a:rPr lang="it-IT" dirty="0" smtClean="0"/>
              <a:t>)</a:t>
            </a:r>
          </a:p>
          <a:p>
            <a:r>
              <a:rPr lang="it-IT" dirty="0" smtClean="0"/>
              <a:t>Raschiatoi e scalpelli</a:t>
            </a:r>
          </a:p>
          <a:p>
            <a:r>
              <a:rPr lang="it-IT" dirty="0" smtClean="0"/>
              <a:t>Strumenti composti provvisti di </a:t>
            </a:r>
            <a:r>
              <a:rPr lang="it-IT" dirty="0" err="1" smtClean="0"/>
              <a:t>immanicatura</a:t>
            </a:r>
            <a:endParaRPr lang="it-IT" dirty="0" smtClean="0"/>
          </a:p>
          <a:p>
            <a:r>
              <a:rPr lang="it-IT" dirty="0" smtClean="0"/>
              <a:t>Propulsori</a:t>
            </a:r>
          </a:p>
          <a:p>
            <a:r>
              <a:rPr lang="it-IT" dirty="0" smtClean="0"/>
              <a:t>Archi (10.000 </a:t>
            </a:r>
            <a:r>
              <a:rPr lang="it-IT" dirty="0" err="1" smtClean="0"/>
              <a:t>a.C</a:t>
            </a:r>
            <a:r>
              <a:rPr lang="it-IT" dirty="0" smtClean="0"/>
              <a:t>)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dirty="0" smtClean="0"/>
              <a:t>UN SALTO ALL’INDIETRO</a:t>
            </a:r>
            <a:endParaRPr lang="it-IT" sz="4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6000" b="1" dirty="0" smtClean="0"/>
              <a:t>22/09/2016</a:t>
            </a:r>
          </a:p>
          <a:p>
            <a:pPr algn="ctr">
              <a:buNone/>
            </a:pPr>
            <a:r>
              <a:rPr lang="it-IT" sz="6000" b="1" dirty="0" smtClean="0"/>
              <a:t>ore 09:10</a:t>
            </a:r>
            <a:endParaRPr lang="it-IT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Industria litica (</a:t>
            </a:r>
            <a:r>
              <a:rPr lang="it-IT" dirty="0" err="1" smtClean="0"/>
              <a:t>1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3" name="Immagine 2" descr="LITICA 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" y="1662942"/>
            <a:ext cx="8055045" cy="4726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Industria litica (</a:t>
            </a:r>
            <a:r>
              <a:rPr lang="it-IT" dirty="0" err="1" smtClean="0"/>
              <a:t>2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3" name="Immagine 2" descr="african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099425" cy="5349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Industria litica (</a:t>
            </a:r>
            <a:r>
              <a:rPr lang="it-IT" dirty="0" err="1" smtClean="0"/>
              <a:t>3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3" name="Immagine 2" descr="03-arte-mobiliare-propulsore-in-oss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288" y="1417638"/>
            <a:ext cx="3540125" cy="5181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Conservazione e riproduzione del fuoco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Dapprima l’uomo conserva il fuoco.</a:t>
            </a:r>
          </a:p>
          <a:p>
            <a:pPr>
              <a:buNone/>
            </a:pPr>
            <a:r>
              <a:rPr lang="it-IT" dirty="0" smtClean="0"/>
              <a:t>Poi riesce a riprodurlo. In due modi:</a:t>
            </a:r>
          </a:p>
          <a:p>
            <a:pPr>
              <a:buNone/>
            </a:pPr>
            <a:endParaRPr lang="it-IT" dirty="0" smtClean="0"/>
          </a:p>
          <a:p>
            <a:pPr marL="514350" indent="-514350">
              <a:buAutoNum type="arabicPeriod"/>
            </a:pPr>
            <a:r>
              <a:rPr lang="it-IT" dirty="0" smtClean="0"/>
              <a:t>Per frizione </a:t>
            </a:r>
          </a:p>
          <a:p>
            <a:pPr marL="514350" indent="-514350">
              <a:buAutoNum type="arabicPeriod"/>
            </a:pPr>
            <a:endParaRPr lang="it-IT" dirty="0" smtClean="0"/>
          </a:p>
          <a:p>
            <a:pPr marL="514350" indent="-514350">
              <a:buAutoNum type="arabicPeriod"/>
            </a:pPr>
            <a:r>
              <a:rPr lang="it-IT" dirty="0" smtClean="0"/>
              <a:t>Per percussione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Oetzi</a:t>
            </a:r>
            <a:r>
              <a:rPr lang="it-IT" dirty="0" smtClean="0"/>
              <a:t>, la mummia del </a:t>
            </a:r>
            <a:r>
              <a:rPr lang="it-IT" dirty="0" err="1" smtClean="0"/>
              <a:t>Similaun</a:t>
            </a:r>
            <a:endParaRPr lang="it-IT" dirty="0"/>
          </a:p>
        </p:txBody>
      </p:sp>
      <p:pic>
        <p:nvPicPr>
          <p:cNvPr id="3" name="Immagine 2" descr="C_Otzi-Momie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55" y="1741506"/>
            <a:ext cx="7580993" cy="4281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Oetzi</a:t>
            </a:r>
            <a:r>
              <a:rPr lang="it-IT" dirty="0" smtClean="0"/>
              <a:t>’</a:t>
            </a:r>
            <a:r>
              <a:rPr lang="it-IT" dirty="0" err="1" smtClean="0"/>
              <a:t>s</a:t>
            </a:r>
            <a:r>
              <a:rPr lang="it-IT" dirty="0" smtClean="0"/>
              <a:t> </a:t>
            </a:r>
            <a:r>
              <a:rPr lang="it-IT" dirty="0" err="1" smtClean="0"/>
              <a:t>anatomy</a:t>
            </a:r>
            <a:r>
              <a:rPr lang="it-IT" dirty="0" err="1" smtClean="0"/>
              <a:t>…</a:t>
            </a:r>
            <a:endParaRPr lang="it-IT" dirty="0"/>
          </a:p>
        </p:txBody>
      </p:sp>
      <p:pic>
        <p:nvPicPr>
          <p:cNvPr id="3" name="Immagine 2" descr="otzi_tatto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3" y="1703388"/>
            <a:ext cx="9144000" cy="426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vestivamo</a:t>
            </a:r>
            <a:r>
              <a:rPr lang="it-IT" dirty="0" smtClean="0"/>
              <a:t> nel </a:t>
            </a:r>
            <a:r>
              <a:rPr lang="it-IT" dirty="0" smtClean="0"/>
              <a:t>5300 a. C.</a:t>
            </a:r>
            <a:endParaRPr lang="it-IT" dirty="0"/>
          </a:p>
        </p:txBody>
      </p:sp>
      <p:pic>
        <p:nvPicPr>
          <p:cNvPr id="3" name="Immagine 2" descr="ricostruzio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76" y="1741506"/>
            <a:ext cx="6860864" cy="4792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 uno zaino di 5000 anni </a:t>
            </a:r>
            <a:r>
              <a:rPr lang="it-IT" dirty="0" err="1" smtClean="0"/>
              <a:t>fa…</a:t>
            </a:r>
            <a:endParaRPr lang="it-IT" dirty="0"/>
          </a:p>
        </p:txBody>
      </p:sp>
      <p:pic>
        <p:nvPicPr>
          <p:cNvPr id="3" name="Immagine 2" descr="otzi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88" y="1417638"/>
            <a:ext cx="7279849" cy="4998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IL PROGETTO, SI </a:t>
            </a:r>
            <a:r>
              <a:rPr lang="it-IT" b="1" dirty="0" err="1" smtClean="0"/>
              <a:t>DICEVA…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39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b="1" dirty="0" smtClean="0"/>
              <a:t>COL FUOCO E I CHOPPER</a:t>
            </a:r>
            <a:r>
              <a:rPr lang="it-IT" dirty="0" smtClean="0"/>
              <a:t>:</a:t>
            </a:r>
          </a:p>
          <a:p>
            <a:r>
              <a:rPr lang="it-IT" dirty="0" smtClean="0"/>
              <a:t>Procura </a:t>
            </a:r>
            <a:r>
              <a:rPr lang="it-IT" dirty="0" smtClean="0"/>
              <a:t>calore (cuoce, scalda, difende)</a:t>
            </a:r>
          </a:p>
          <a:p>
            <a:r>
              <a:rPr lang="it-IT" dirty="0" smtClean="0"/>
              <a:t>Produce luce (difende, prolunga il giorno, si raccoglie)</a:t>
            </a:r>
          </a:p>
          <a:p>
            <a:r>
              <a:rPr lang="it-IT" dirty="0" smtClean="0"/>
              <a:t>Costruisce abitazioni</a:t>
            </a:r>
          </a:p>
          <a:p>
            <a:r>
              <a:rPr lang="it-IT" dirty="0" smtClean="0"/>
              <a:t>Comincia ad addomesticare i campi e a coltivare</a:t>
            </a:r>
            <a:endParaRPr lang="it-IT" dirty="0"/>
          </a:p>
        </p:txBody>
      </p:sp>
      <p:sp>
        <p:nvSpPr>
          <p:cNvPr id="4" name="Freccia giù 3"/>
          <p:cNvSpPr/>
          <p:nvPr/>
        </p:nvSpPr>
        <p:spPr>
          <a:xfrm>
            <a:off x="4180756" y="5484152"/>
            <a:ext cx="484632" cy="73047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E </a:t>
            </a:r>
            <a:r>
              <a:rPr lang="it-IT" b="1" dirty="0" err="1" smtClean="0"/>
              <a:t>REALIZZA…</a:t>
            </a:r>
            <a:endParaRPr lang="it-IT" b="1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b="1" dirty="0" smtClean="0"/>
              <a:t>AUMENTO DEMOGRAFICO </a:t>
            </a:r>
            <a:endParaRPr lang="it-IT" b="1" dirty="0"/>
          </a:p>
        </p:txBody>
      </p:sp>
      <p:sp>
        <p:nvSpPr>
          <p:cNvPr id="7" name="Freccia giù 6"/>
          <p:cNvSpPr/>
          <p:nvPr/>
        </p:nvSpPr>
        <p:spPr>
          <a:xfrm>
            <a:off x="4320773" y="2160516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 PRIMA?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it-IT" dirty="0" smtClean="0"/>
              <a:t>	Prima di noi ci sono stati i nostri genitori, i nostri nonni , i </a:t>
            </a:r>
            <a:r>
              <a:rPr lang="it-IT" dirty="0" err="1" smtClean="0"/>
              <a:t>bisnonni…</a:t>
            </a:r>
            <a:r>
              <a:rPr lang="it-IT" dirty="0" smtClean="0"/>
              <a:t> è difficile andare oltre qualche generazione.</a:t>
            </a:r>
          </a:p>
          <a:p>
            <a:pPr algn="just">
              <a:buNone/>
            </a:pPr>
            <a:endParaRPr lang="it-IT" dirty="0"/>
          </a:p>
        </p:txBody>
      </p:sp>
      <p:pic>
        <p:nvPicPr>
          <p:cNvPr id="4" name="Immagine 3" descr="IMG_33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011" y="2899408"/>
            <a:ext cx="6086687" cy="4565016"/>
          </a:xfrm>
          <a:prstGeom prst="rect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</p:pic>
      <p:pic>
        <p:nvPicPr>
          <p:cNvPr id="5" name="Immagine 4" descr="IMG_33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877" y="3323592"/>
            <a:ext cx="4734213" cy="4393333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UNA QUESTIONE </a:t>
            </a:r>
            <a:r>
              <a:rPr lang="it-IT" b="1" dirty="0" err="1" smtClean="0"/>
              <a:t>DI…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INTELLIGENZA ASTRATTIVA</a:t>
            </a:r>
            <a:endParaRPr lang="it-IT" b="1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Il castoro crea le dighe, ma non c’è progresso, perché non c’è capacità di pensare il futuro.</a:t>
            </a:r>
          </a:p>
          <a:p>
            <a:pPr algn="just"/>
            <a:r>
              <a:rPr lang="it-IT" dirty="0" smtClean="0"/>
              <a:t>L’uomo è libero di muoversi creativamente. </a:t>
            </a:r>
          </a:p>
          <a:p>
            <a:pPr algn="just"/>
            <a:r>
              <a:rPr lang="it-IT" dirty="0" smtClean="0"/>
              <a:t>Gli altri esseri viventi adattano i geni all’ambiente, l’uomo adatta l’ambiente ai geni.</a:t>
            </a:r>
          </a:p>
          <a:p>
            <a:pPr algn="just"/>
            <a:r>
              <a:rPr lang="it-IT" dirty="0" smtClean="0"/>
              <a:t>Dai chopper ai bifacciali, dalle asce ai microchip la cultura (ambiente creato dall’uomo) si lega ai meccanismi di adattamento.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Un piccolo gesto che cambia </a:t>
            </a:r>
            <a:r>
              <a:rPr lang="it-IT" dirty="0" err="1" smtClean="0"/>
              <a:t>tutto…</a:t>
            </a:r>
            <a:endParaRPr lang="it-IT" dirty="0"/>
          </a:p>
        </p:txBody>
      </p:sp>
      <p:pic>
        <p:nvPicPr>
          <p:cNvPr id="4" name="Segnaposto contenuto 3" descr="pollic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9372" r="-1937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Un’evoluzione che </a:t>
            </a:r>
            <a:r>
              <a:rPr lang="it-IT" dirty="0" err="1" smtClean="0"/>
              <a:t>continua…</a:t>
            </a:r>
            <a:endParaRPr lang="it-IT" dirty="0"/>
          </a:p>
        </p:txBody>
      </p:sp>
      <p:pic>
        <p:nvPicPr>
          <p:cNvPr id="4" name="Segnaposto contenuto 3" descr="18425672-Donna-che-tiene-la-mano-e-toccando-uno-schermo-del-telefono-cellulare-con-il-suo-pollice-su-uno-sfon-Archivio-Fotografico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6478" r="-8647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Questione </a:t>
            </a:r>
            <a:r>
              <a:rPr lang="it-IT" dirty="0" err="1" smtClean="0"/>
              <a:t>di…</a:t>
            </a:r>
            <a:r>
              <a:rPr lang="it-IT" dirty="0" smtClean="0"/>
              <a:t> mani</a:t>
            </a:r>
            <a:endParaRPr lang="it-IT" dirty="0"/>
          </a:p>
        </p:txBody>
      </p:sp>
      <p:pic>
        <p:nvPicPr>
          <p:cNvPr id="4" name="Segnaposto contenuto 3" descr="mano2d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1116" b="-21116"/>
          <a:stretch>
            <a:fillRect/>
          </a:stretch>
        </p:blipFill>
        <p:spPr/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PROGETTUALITA’ IN ATTO (</a:t>
            </a:r>
            <a:r>
              <a:rPr lang="it-IT" b="1" dirty="0" err="1" smtClean="0"/>
              <a:t>2</a:t>
            </a:r>
            <a:r>
              <a:rPr lang="it-IT" b="1" dirty="0" smtClean="0"/>
              <a:t>):</a:t>
            </a:r>
            <a:br>
              <a:rPr lang="it-IT" b="1" dirty="0" smtClean="0"/>
            </a:br>
            <a:r>
              <a:rPr lang="it-IT" b="1" dirty="0" smtClean="0"/>
              <a:t>L’ORGANIZZAZIONE SOCIALE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Vita in comunità e riflessione politica grazie a :</a:t>
            </a:r>
          </a:p>
          <a:p>
            <a:endParaRPr lang="it-IT" dirty="0" smtClean="0"/>
          </a:p>
          <a:p>
            <a:pPr marL="514350" indent="-514350">
              <a:buAutoNum type="arabicPeriod"/>
            </a:pPr>
            <a:r>
              <a:rPr lang="it-IT" dirty="0" smtClean="0"/>
              <a:t>Cooperazione </a:t>
            </a:r>
          </a:p>
          <a:p>
            <a:pPr marL="514350" indent="-514350">
              <a:buAutoNum type="arabicPeriod"/>
            </a:pPr>
            <a:endParaRPr lang="it-IT" dirty="0" smtClean="0"/>
          </a:p>
          <a:p>
            <a:pPr marL="514350" indent="-514350">
              <a:buAutoNum type="arabicPeriod"/>
            </a:pPr>
            <a:r>
              <a:rPr lang="it-IT" dirty="0" smtClean="0"/>
              <a:t>Sviluppo del linguaggio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SIMBOLIZZAZIONE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it-IT" dirty="0" smtClean="0"/>
          </a:p>
          <a:p>
            <a:pPr marL="514350" indent="-514350">
              <a:buNone/>
            </a:pPr>
            <a:endParaRPr lang="it-IT" dirty="0" smtClean="0"/>
          </a:p>
          <a:p>
            <a:pPr marL="514350" indent="-514350" algn="ctr">
              <a:buNone/>
            </a:pPr>
            <a:r>
              <a:rPr lang="it-IT" sz="3600" b="1" dirty="0" smtClean="0"/>
              <a:t>CAPACITA’ </a:t>
            </a:r>
            <a:r>
              <a:rPr lang="it-IT" sz="3600" b="1" dirty="0" err="1" smtClean="0"/>
              <a:t>DI</a:t>
            </a:r>
            <a:r>
              <a:rPr lang="it-IT" sz="3600" b="1" dirty="0" smtClean="0"/>
              <a:t> LEGARE OGGETTI A VALORI ASTRATTI:</a:t>
            </a:r>
            <a:r>
              <a:rPr lang="it-IT" sz="3600" b="1" dirty="0" smtClean="0"/>
              <a:t> </a:t>
            </a:r>
          </a:p>
          <a:p>
            <a:pPr marL="514350" indent="-514350" algn="ctr">
              <a:buNone/>
            </a:pPr>
            <a:r>
              <a:rPr lang="it-IT" b="1" dirty="0" smtClean="0"/>
              <a:t>“</a:t>
            </a:r>
            <a:r>
              <a:rPr lang="it-IT" b="1" i="1" dirty="0" smtClean="0"/>
              <a:t>DIRE </a:t>
            </a:r>
            <a:r>
              <a:rPr lang="it-IT" b="1" i="1" dirty="0" smtClean="0"/>
              <a:t>CHE QUALCOSA RAPPRESENTA </a:t>
            </a:r>
            <a:r>
              <a:rPr lang="it-IT" b="1" i="1" dirty="0" smtClean="0"/>
              <a:t>ALTRO”</a:t>
            </a:r>
          </a:p>
          <a:p>
            <a:pPr marL="514350" indent="-514350">
              <a:buAutoNum type="arabicPeriod"/>
            </a:pPr>
            <a:endParaRPr lang="it-IT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INDIZI </a:t>
            </a:r>
            <a:r>
              <a:rPr lang="it-IT" dirty="0" err="1" smtClean="0"/>
              <a:t>DI</a:t>
            </a:r>
            <a:r>
              <a:rPr lang="it-IT" dirty="0" smtClean="0"/>
              <a:t> CAPACITA’ SIMBOLICA (</a:t>
            </a:r>
            <a:r>
              <a:rPr lang="it-IT" dirty="0" err="1" smtClean="0"/>
              <a:t>1</a:t>
            </a:r>
            <a:r>
              <a:rPr lang="it-IT" dirty="0" smtClean="0"/>
              <a:t>):</a:t>
            </a:r>
            <a:br>
              <a:rPr lang="it-IT" dirty="0" smtClean="0"/>
            </a:br>
            <a:r>
              <a:rPr lang="it-IT" dirty="0" smtClean="0"/>
              <a:t>IL </a:t>
            </a:r>
            <a:r>
              <a:rPr lang="it-IT" dirty="0" smtClean="0"/>
              <a:t>LINGUAGGIO E LA SCRITTURA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44177"/>
            <a:ext cx="8229600" cy="4181986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Immagine 3" descr="alfab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65" y="1601762"/>
            <a:ext cx="8701319" cy="452440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INDIZI </a:t>
            </a:r>
            <a:r>
              <a:rPr lang="it-IT" dirty="0" err="1" smtClean="0"/>
              <a:t>DI</a:t>
            </a:r>
            <a:r>
              <a:rPr lang="it-IT" dirty="0" smtClean="0"/>
              <a:t> CAPACITA’ SIMBOLICA (</a:t>
            </a:r>
            <a:r>
              <a:rPr lang="it-IT" dirty="0" err="1" smtClean="0"/>
              <a:t>2</a:t>
            </a:r>
            <a:r>
              <a:rPr lang="it-IT" dirty="0" smtClean="0"/>
              <a:t>): </a:t>
            </a:r>
            <a:br>
              <a:rPr lang="it-IT" dirty="0" smtClean="0"/>
            </a:br>
            <a:r>
              <a:rPr lang="it-IT" dirty="0" smtClean="0"/>
              <a:t>FORME ARTISTICHE</a:t>
            </a:r>
            <a:endParaRPr lang="it-IT" dirty="0"/>
          </a:p>
        </p:txBody>
      </p:sp>
      <p:pic>
        <p:nvPicPr>
          <p:cNvPr id="5" name="Immagine 4" descr="Venere-paleolitica-europ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13" y="1417638"/>
            <a:ext cx="8447087" cy="481317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INDIZI </a:t>
            </a:r>
            <a:r>
              <a:rPr lang="it-IT" dirty="0" err="1" smtClean="0"/>
              <a:t>DI</a:t>
            </a:r>
            <a:r>
              <a:rPr lang="it-IT" dirty="0" smtClean="0"/>
              <a:t> CAPACITA’ SIMBOLICA (</a:t>
            </a:r>
            <a:r>
              <a:rPr lang="it-IT" dirty="0" err="1" smtClean="0"/>
              <a:t>3</a:t>
            </a:r>
            <a:r>
              <a:rPr lang="it-IT" dirty="0" smtClean="0"/>
              <a:t>):</a:t>
            </a:r>
            <a:br>
              <a:rPr lang="it-IT" dirty="0" smtClean="0"/>
            </a:br>
            <a:r>
              <a:rPr lang="it-IT" dirty="0" smtClean="0"/>
              <a:t>PITTURE RUPESTRI</a:t>
            </a:r>
            <a:endParaRPr lang="it-IT" dirty="0"/>
          </a:p>
        </p:txBody>
      </p:sp>
      <p:pic>
        <p:nvPicPr>
          <p:cNvPr id="5" name="Immagine 4" descr="lascaux-mai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13" y="1677400"/>
            <a:ext cx="635000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INDIZI </a:t>
            </a:r>
            <a:r>
              <a:rPr lang="it-IT" dirty="0" err="1" smtClean="0"/>
              <a:t>DI</a:t>
            </a:r>
            <a:r>
              <a:rPr lang="it-IT" dirty="0" smtClean="0"/>
              <a:t> CAPACITA’ SIMBOLICA (</a:t>
            </a:r>
            <a:r>
              <a:rPr lang="it-IT" dirty="0" err="1" smtClean="0"/>
              <a:t>4</a:t>
            </a:r>
            <a:r>
              <a:rPr lang="it-IT" dirty="0" smtClean="0"/>
              <a:t>):</a:t>
            </a:r>
            <a:br>
              <a:rPr lang="it-IT" dirty="0" smtClean="0"/>
            </a:br>
            <a:r>
              <a:rPr lang="it-IT" dirty="0" smtClean="0"/>
              <a:t>LE SEPOLTURE</a:t>
            </a:r>
            <a:endParaRPr lang="it-IT" dirty="0"/>
          </a:p>
        </p:txBody>
      </p:sp>
      <p:pic>
        <p:nvPicPr>
          <p:cNvPr id="3" name="Immagine 2" descr="qafzeh sepoltu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858963"/>
            <a:ext cx="8610600" cy="41511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 PRIMA?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it-IT" b="1" dirty="0" smtClean="0"/>
              <a:t>Qualche migliaio di anni fa </a:t>
            </a:r>
            <a:r>
              <a:rPr lang="it-IT" dirty="0" smtClean="0"/>
              <a:t>le nostre pianure erano in gran parte incolte, solo alcune aree erano coltivate. A progenitori che praticavano l’agricoltura o l’allevamento possono essere collegate le nostre popolazioni. Essi provenivano dal Vicino Oriente.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PENSARE LA MORTE</a:t>
            </a:r>
            <a:endParaRPr lang="it-IT" b="1" dirty="0"/>
          </a:p>
        </p:txBody>
      </p:sp>
      <p:pic>
        <p:nvPicPr>
          <p:cNvPr id="3" name="Immagine 2" descr="ocra ros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13" y="1820072"/>
            <a:ext cx="6223564" cy="449125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RIPERCORRIAMO I PUNTI SINTETICI (</a:t>
            </a:r>
            <a:r>
              <a:rPr lang="it-IT" dirty="0" err="1" smtClean="0"/>
              <a:t>1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it-IT" dirty="0" smtClean="0"/>
              <a:t>Gli animali si mettono in rapporto vitale con l’ambiente che fornisce loro quanto necessario per vivere. Affrontano i diversi ambienti con tentativi che non muovono da un ragionamento. Sono istintivi. </a:t>
            </a:r>
          </a:p>
          <a:p>
            <a:pPr marL="514350" indent="-514350" algn="just">
              <a:buAutoNum type="arabicPeriod"/>
            </a:pPr>
            <a:r>
              <a:rPr lang="it-IT" dirty="0" smtClean="0"/>
              <a:t>Gli animali non sanno concepire il futuro. Non sono quindi coscienti del rapporto con l’ambiente. </a:t>
            </a:r>
            <a:endParaRPr lang="it-IT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RIPERCORRIAMO I PUNTI SINTETICI (</a:t>
            </a:r>
            <a:r>
              <a:rPr lang="it-IT" dirty="0" err="1" smtClean="0"/>
              <a:t>2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it-IT" dirty="0" smtClean="0"/>
              <a:t>L’uomo è in grado di predisporre azioni in ordine ad un fine  da raggiungere. </a:t>
            </a:r>
          </a:p>
          <a:p>
            <a:pPr marL="514350" indent="-514350">
              <a:buAutoNum type="arabicPeriod"/>
            </a:pPr>
            <a:r>
              <a:rPr lang="it-IT" dirty="0" smtClean="0"/>
              <a:t>L’uomo prevede le conseguenze delle azioni. </a:t>
            </a:r>
          </a:p>
          <a:p>
            <a:pPr marL="514350" indent="-514350">
              <a:buAutoNum type="arabicPeriod"/>
            </a:pPr>
            <a:r>
              <a:rPr lang="it-IT" dirty="0" smtClean="0"/>
              <a:t>Può compiere azioni anche se non tornano immediatamente a proprio vantaggio.</a:t>
            </a:r>
          </a:p>
          <a:p>
            <a:pPr marL="514350" indent="-514350">
              <a:buAutoNum type="arabicPeriod"/>
            </a:pPr>
            <a:r>
              <a:rPr lang="it-IT" dirty="0" smtClean="0"/>
              <a:t>L’uomo si lascia modificare dall’ambiente ma è anche l’unica specie in grado di modificare l’ambiente.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RIPERCORRIAMO I PUNTI SINTETICI (</a:t>
            </a:r>
            <a:r>
              <a:rPr lang="it-IT" dirty="0" err="1" smtClean="0"/>
              <a:t>3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 smtClean="0"/>
              <a:t>L’adattamento è realizzato da progettualità e simbolismo grazie a cui si crea la cultura.</a:t>
            </a:r>
          </a:p>
          <a:p>
            <a:pPr algn="just"/>
            <a:r>
              <a:rPr lang="it-IT" dirty="0" smtClean="0"/>
              <a:t>La cultura non si esaurisce nel rendere l’uomo capace di affrontare i diversi ambienti, va oltre la sussistenza.</a:t>
            </a:r>
          </a:p>
          <a:p>
            <a:pPr algn="just"/>
            <a:r>
              <a:rPr lang="it-IT" dirty="0" smtClean="0"/>
              <a:t>L’uomo ha anche manifestazioni slegate da funzioni biologiche</a:t>
            </a:r>
            <a:r>
              <a:rPr lang="it-IT" smtClean="0"/>
              <a:t>. </a:t>
            </a: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 PRIMA?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b="1" dirty="0" smtClean="0"/>
              <a:t>Intorno a</a:t>
            </a:r>
            <a:r>
              <a:rPr lang="it-IT" b="1" dirty="0" smtClean="0"/>
              <a:t> 40.000</a:t>
            </a:r>
            <a:r>
              <a:rPr lang="it-IT" b="1" dirty="0" smtClean="0"/>
              <a:t>-30.000 anni fa </a:t>
            </a:r>
            <a:r>
              <a:rPr lang="it-IT" dirty="0" smtClean="0"/>
              <a:t>ai piedi delle colline delle Alpi o dell’Appennino vivevano uomini che praticavano la caccia a camosci o renne. Il clima era rigido, i ghiacciai si estendevano nelle vallate alpine giungendo agli orli della Pianura Padana. </a:t>
            </a:r>
            <a:r>
              <a:rPr lang="it-IT" b="1" u="sng" dirty="0" smtClean="0"/>
              <a:t>Erano uomini in tutto simili a </a:t>
            </a:r>
            <a:r>
              <a:rPr lang="it-IT" b="1" u="sng" dirty="0" smtClean="0"/>
              <a:t>noi </a:t>
            </a:r>
            <a:r>
              <a:rPr lang="it-IT" dirty="0" smtClean="0"/>
              <a:t>(</a:t>
            </a:r>
            <a:r>
              <a:rPr lang="it-IT" i="1" dirty="0" smtClean="0"/>
              <a:t>sapiens sapiens</a:t>
            </a:r>
            <a:r>
              <a:rPr lang="it-IT" dirty="0" smtClean="0"/>
              <a:t>) Fabbricavano </a:t>
            </a:r>
            <a:r>
              <a:rPr lang="it-IT" dirty="0" smtClean="0"/>
              <a:t>selci, collezionavano conchiglie, praticavano la sepoltura dei defunti</a:t>
            </a:r>
            <a:r>
              <a:rPr lang="it-IT" dirty="0" smtClean="0"/>
              <a:t>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 PRIMA?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it-IT" dirty="0" smtClean="0"/>
              <a:t>	Nel continente europeo </a:t>
            </a:r>
            <a:r>
              <a:rPr lang="it-IT" b="1" u="sng" dirty="0" smtClean="0"/>
              <a:t>50-60.000 anni fa </a:t>
            </a:r>
            <a:r>
              <a:rPr lang="it-IT" dirty="0" smtClean="0"/>
              <a:t>vivevano uomini un po’ diversi da noi nel volto. Non erano molto alti, la fronte sfuggente e arcate sopraorbitarie molto sporgenti. Sono i </a:t>
            </a:r>
            <a:r>
              <a:rPr lang="it-IT" b="1" u="sng" dirty="0" smtClean="0"/>
              <a:t>Neandertaliani</a:t>
            </a:r>
            <a:r>
              <a:rPr lang="it-IT" dirty="0" smtClean="0"/>
              <a:t>. Vivevano di caccia, organizzavano accampamenti ove abitavano in gruppi familiari. Seppellivano i morti.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 PRIMA?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it-IT" b="1" u="sng" dirty="0" smtClean="0"/>
              <a:t>Mezzo milione d’anni fa </a:t>
            </a:r>
            <a:r>
              <a:rPr lang="it-IT" dirty="0" smtClean="0"/>
              <a:t>in Europa, in Africa e in Asia vivevano uomini che dedicavano gran parte del loro tempo alla caccia dei grandi mammiferi: bisonti, elefanti, rinoceronti. Conoscevano e producevano il fuoco per cuocere il cibo e tenere lontani animali feroci. Scheggiavano la selce. Vengono chiamati </a:t>
            </a:r>
            <a:r>
              <a:rPr lang="it-IT" b="1" i="1" u="sng" dirty="0" smtClean="0"/>
              <a:t>homo </a:t>
            </a:r>
            <a:r>
              <a:rPr lang="it-IT" b="1" i="1" u="sng" dirty="0" err="1" smtClean="0"/>
              <a:t>erectus</a:t>
            </a:r>
            <a:r>
              <a:rPr lang="it-IT" u="sng" dirty="0" smtClean="0"/>
              <a:t>.</a:t>
            </a:r>
            <a:endParaRPr lang="it-IT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 PRIMA?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it-IT" dirty="0" smtClean="0"/>
              <a:t>	Se ci portiamo molto indietro nel tempo, a </a:t>
            </a:r>
            <a:r>
              <a:rPr lang="it-IT" b="1" u="sng" dirty="0" smtClean="0"/>
              <a:t>due milioni di anni fa</a:t>
            </a:r>
            <a:r>
              <a:rPr lang="it-IT" dirty="0" smtClean="0"/>
              <a:t>, gli uomini sulla terra erano localizzati nella savana africana a est della valle del </a:t>
            </a:r>
            <a:r>
              <a:rPr lang="it-IT" dirty="0" err="1" smtClean="0"/>
              <a:t>Rift</a:t>
            </a:r>
            <a:r>
              <a:rPr lang="it-IT" dirty="0" smtClean="0"/>
              <a:t>. Erano alquanto diversi da noi nella taglia corporea , nel cranio e nella fisionomia della faccia. Ma avevano comportamenti che rivelano capacità di cultura e suggeriscono di attribuirli a livello umano. Sono forme attribuibili a </a:t>
            </a:r>
            <a:r>
              <a:rPr lang="it-IT" b="1" i="1" u="sng" dirty="0" smtClean="0"/>
              <a:t>homo </a:t>
            </a:r>
            <a:r>
              <a:rPr lang="it-IT" b="1" i="1" u="sng" dirty="0" err="1" smtClean="0"/>
              <a:t>habilis</a:t>
            </a:r>
            <a:r>
              <a:rPr lang="it-IT" i="1" dirty="0" smtClean="0"/>
              <a:t>.</a:t>
            </a:r>
            <a:endParaRPr lang="it-IT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 PRIMA?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it-IT" dirty="0" smtClean="0"/>
              <a:t>	</a:t>
            </a:r>
          </a:p>
          <a:p>
            <a:pPr algn="just">
              <a:buNone/>
            </a:pPr>
            <a:endParaRPr lang="it-IT" b="1" dirty="0" smtClean="0"/>
          </a:p>
          <a:p>
            <a:pPr algn="just">
              <a:buNone/>
            </a:pPr>
            <a:r>
              <a:rPr lang="it-IT" b="1" u="sng" dirty="0" err="1" smtClean="0"/>
              <a:t>3</a:t>
            </a:r>
            <a:r>
              <a:rPr lang="it-IT" b="1" u="sng" dirty="0" smtClean="0"/>
              <a:t> milioni di anni fa </a:t>
            </a:r>
            <a:r>
              <a:rPr lang="it-IT" dirty="0" smtClean="0"/>
              <a:t>l’uomo non c’era sulla terra. C’erano primati che si avvicinavano alla forma umana e ora non esistono più. Venivano chiamati </a:t>
            </a:r>
            <a:r>
              <a:rPr lang="it-IT" b="1" u="sng" dirty="0" err="1" smtClean="0"/>
              <a:t>Australopiteci</a:t>
            </a:r>
            <a:r>
              <a:rPr lang="it-IT" dirty="0" smtClean="0"/>
              <a:t>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1139</Words>
  <Application>Microsoft Macintosh PowerPoint</Application>
  <PresentationFormat>Presentazione su schermo (4:3)</PresentationFormat>
  <Paragraphs>132</Paragraphs>
  <Slides>43</Slides>
  <Notes>0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4" baseType="lpstr">
      <vt:lpstr>Tema di Office</vt:lpstr>
      <vt:lpstr>DAI CHOPPER AI MICROCHIP</vt:lpstr>
      <vt:lpstr>UN SALTO ALL’INDIETRO</vt:lpstr>
      <vt:lpstr>E PRIMA?</vt:lpstr>
      <vt:lpstr>E PRIMA?</vt:lpstr>
      <vt:lpstr>E PRIMA?</vt:lpstr>
      <vt:lpstr>E PRIMA?</vt:lpstr>
      <vt:lpstr>E PRIMA?</vt:lpstr>
      <vt:lpstr>E PRIMA?</vt:lpstr>
      <vt:lpstr>E PRIMA?</vt:lpstr>
      <vt:lpstr>E PRIMA?</vt:lpstr>
      <vt:lpstr>E PRIMA?</vt:lpstr>
      <vt:lpstr>Se paragoniamo il tempo totale dal Big bang a oggi …</vt:lpstr>
      <vt:lpstr>40.000 anni fa ….l’Homo sapiens </vt:lpstr>
      <vt:lpstr>L’UOMO CREA CULTURA</vt:lpstr>
      <vt:lpstr>LA CULTURA E’ CARATTERIZZATA DA:</vt:lpstr>
      <vt:lpstr>PROGETTUALITA’</vt:lpstr>
      <vt:lpstr>Un esempio</vt:lpstr>
      <vt:lpstr>PROGETTUALITA’ IN ATTO (1): LA MODIFICAZIONE  DELL’AMBIENTE</vt:lpstr>
      <vt:lpstr>Industria litica</vt:lpstr>
      <vt:lpstr>Industria litica (1)</vt:lpstr>
      <vt:lpstr>Industria litica (2)</vt:lpstr>
      <vt:lpstr>Industria litica (3)</vt:lpstr>
      <vt:lpstr>Conservazione e riproduzione del fuoco</vt:lpstr>
      <vt:lpstr>Oetzi, la mummia del Similaun</vt:lpstr>
      <vt:lpstr>Oetzi’s anatomy…</vt:lpstr>
      <vt:lpstr>Come vestivamo nel 5300 a. C.</vt:lpstr>
      <vt:lpstr>In uno zaino di 5000 anni fa…</vt:lpstr>
      <vt:lpstr>IL PROGETTO, SI DICEVA…</vt:lpstr>
      <vt:lpstr>E REALIZZA…</vt:lpstr>
      <vt:lpstr>UNA QUESTIONE DI… INTELLIGENZA ASTRATTIVA</vt:lpstr>
      <vt:lpstr>Un piccolo gesto che cambia tutto…</vt:lpstr>
      <vt:lpstr>Un’evoluzione che continua…</vt:lpstr>
      <vt:lpstr>Questione di… mani</vt:lpstr>
      <vt:lpstr>PROGETTUALITA’ IN ATTO (2): L’ORGANIZZAZIONE SOCIALE</vt:lpstr>
      <vt:lpstr>SIMBOLIZZAZIONE</vt:lpstr>
      <vt:lpstr>INDIZI DI CAPACITA’ SIMBOLICA (1): IL LINGUAGGIO E LA SCRITTURA</vt:lpstr>
      <vt:lpstr>INDIZI DI CAPACITA’ SIMBOLICA (2):  FORME ARTISTICHE</vt:lpstr>
      <vt:lpstr>INDIZI DI CAPACITA’ SIMBOLICA (3): PITTURE RUPESTRI</vt:lpstr>
      <vt:lpstr>INDIZI DI CAPACITA’ SIMBOLICA (4): LE SEPOLTURE</vt:lpstr>
      <vt:lpstr>PENSARE LA MORTE</vt:lpstr>
      <vt:lpstr>RIPERCORRIAMO I PUNTI SINTETICI (1)</vt:lpstr>
      <vt:lpstr>RIPERCORRIAMO I PUNTI SINTETICI (2)</vt:lpstr>
      <vt:lpstr>RIPERCORRIAMO I PUNTI SINTETICI (3)</vt:lpstr>
    </vt:vector>
  </TitlesOfParts>
  <Company>Liceo MALPIGHI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Simbolizzazione (1)</dc:title>
  <dc:creator>Mara Ferroni</dc:creator>
  <cp:lastModifiedBy>Mara Ferroni</cp:lastModifiedBy>
  <cp:revision>7</cp:revision>
  <dcterms:created xsi:type="dcterms:W3CDTF">2016-09-22T04:12:49Z</dcterms:created>
  <dcterms:modified xsi:type="dcterms:W3CDTF">2016-09-22T04:28:43Z</dcterms:modified>
</cp:coreProperties>
</file>